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slideLayouts/slideLayout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9"/>
  </p:notesMasterIdLst>
  <p:handoutMasterIdLst>
    <p:handoutMasterId r:id="rId20"/>
  </p:handoutMasterIdLst>
  <p:sldIdLst>
    <p:sldId id="285" r:id="rId4"/>
    <p:sldId id="327" r:id="rId5"/>
    <p:sldId id="341" r:id="rId6"/>
    <p:sldId id="286" r:id="rId7"/>
    <p:sldId id="289" r:id="rId8"/>
    <p:sldId id="291" r:id="rId9"/>
    <p:sldId id="287" r:id="rId10"/>
    <p:sldId id="292" r:id="rId11"/>
    <p:sldId id="293" r:id="rId12"/>
    <p:sldId id="294" r:id="rId13"/>
    <p:sldId id="290" r:id="rId14"/>
    <p:sldId id="300" r:id="rId15"/>
    <p:sldId id="302" r:id="rId16"/>
    <p:sldId id="295" r:id="rId17"/>
    <p:sldId id="299" r:id="rId18"/>
  </p:sldIdLst>
  <p:sldSz cx="12192000" cy="6858000"/>
  <p:notesSz cx="6858000" cy="9144000"/>
  <p:embeddedFontLst>
    <p:embeddedFont>
      <p:font typeface="Adobe Garamond Pro" panose="02020502060506020403" charset="0"/>
      <p:regular r:id="rId21"/>
      <p: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435F"/>
    <a:srgbClr val="002B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76"/>
    <p:restoredTop sz="94701"/>
  </p:normalViewPr>
  <p:slideViewPr>
    <p:cSldViewPr snapToGrid="0" snapToObjects="1">
      <p:cViewPr varScale="1">
        <p:scale>
          <a:sx n="68" d="100"/>
          <a:sy n="68" d="100"/>
        </p:scale>
        <p:origin x="728" y="52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4/9/2021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07DA70-B503-1645-A111-858C3E791C8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07DA70-B503-1645-A111-858C3E791C8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06915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EE89C89-777F-7041-8A97-0E30E8C96679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4.3: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Privacy</a:t>
            </a:r>
          </a:p>
          <a:p>
            <a:pPr marL="9144" algn="l">
              <a:lnSpc>
                <a:spcPct val="100000"/>
              </a:lnSpc>
            </a:pP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Philosophy, </a:t>
            </a:r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Policy</a:t>
            </a:r>
            <a:r>
              <a:rPr lang="en-US" sz="3600" b="0" i="0" dirty="0">
                <a:latin typeface="Arial" panose="020B0604020202020204" pitchFamily="34" charset="0"/>
                <a:cs typeface="Arial" panose="020B0604020202020204" pitchFamily="34" charset="0"/>
              </a:rPr>
              <a:t>, and Technology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Contextual Integrity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Helen </a:t>
            </a:r>
            <a:r>
              <a:rPr lang="en-US" dirty="0" err="1">
                <a:solidFill>
                  <a:schemeClr val="tx2"/>
                </a:solidFill>
              </a:rPr>
              <a:t>Nissenbaum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b="1" dirty="0">
                <a:solidFill>
                  <a:schemeClr val="tx2"/>
                </a:solidFill>
              </a:rPr>
              <a:t>2004</a:t>
            </a:r>
          </a:p>
          <a:p>
            <a:r>
              <a:rPr lang="en-US" dirty="0"/>
              <a:t>“Contextual integrity ties adequate protection for privacy to norms of specific contexts, demanding that information gathering and dissemination be appropriate to that context.”</a:t>
            </a:r>
          </a:p>
          <a:p>
            <a:r>
              <a:rPr lang="en-US" dirty="0"/>
              <a:t>Parameters: data subject, sender, recipient, information type, and transmission principle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10</a:t>
            </a:fld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3589D93F-A7E5-4ADA-A5B8-3CA7CC687E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" b="101"/>
          <a:stretch>
            <a:fillRect/>
          </a:stretch>
        </p:blipFill>
        <p:spPr>
          <a:xfrm>
            <a:off x="8178800" y="0"/>
            <a:ext cx="4013200" cy="60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238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7DDB1E1-1063-184B-BD3D-39AEB6E766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Business Applications</a:t>
            </a:r>
          </a:p>
        </p:txBody>
      </p:sp>
    </p:spTree>
    <p:extLst>
      <p:ext uri="{BB962C8B-B14F-4D97-AF65-F5344CB8AC3E}">
        <p14:creationId xmlns:p14="http://schemas.microsoft.com/office/powerpoint/2010/main" val="9044277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Privacy to Cybersecurity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are building a model to detect fraudulent sign-in attempts</a:t>
            </a:r>
          </a:p>
          <a:p>
            <a:pPr lvl="1"/>
            <a:r>
              <a:rPr lang="en-US" dirty="0"/>
              <a:t>What features might you want to use in your model?</a:t>
            </a:r>
          </a:p>
          <a:p>
            <a:r>
              <a:rPr lang="en-US" dirty="0"/>
              <a:t>How do we think about the collection and use of user data for training the model if we define privacy in the following ways?</a:t>
            </a:r>
          </a:p>
          <a:p>
            <a:pPr lvl="1"/>
            <a:r>
              <a:rPr lang="en-US" dirty="0"/>
              <a:t>The right to be let alone (Warren/Brandeis)</a:t>
            </a:r>
          </a:p>
          <a:p>
            <a:pPr lvl="1"/>
            <a:r>
              <a:rPr lang="en-US" dirty="0"/>
              <a:t>Control (Westin)</a:t>
            </a:r>
          </a:p>
          <a:p>
            <a:pPr lvl="1"/>
            <a:r>
              <a:rPr lang="en-US" dirty="0"/>
              <a:t>Boundary regulation (Altman / </a:t>
            </a:r>
            <a:r>
              <a:rPr lang="en-US" dirty="0" err="1"/>
              <a:t>Petronio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Contextual integrity (</a:t>
            </a:r>
            <a:r>
              <a:rPr lang="en-US" dirty="0" err="1"/>
              <a:t>Nissenbaum</a:t>
            </a:r>
            <a:r>
              <a:rPr lang="en-US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9207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7DDB1E1-1063-184B-BD3D-39AEB6E766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Privacy Regulation &amp; LAW</a:t>
            </a:r>
          </a:p>
        </p:txBody>
      </p:sp>
    </p:spTree>
    <p:extLst>
      <p:ext uri="{BB962C8B-B14F-4D97-AF65-F5344CB8AC3E}">
        <p14:creationId xmlns:p14="http://schemas.microsoft.com/office/powerpoint/2010/main" val="4280712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Fair Information Practice Principles (FIPPs)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 Federal Trade Commission (FTC), building on earlier frameworks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Notice / Awareness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Choice / Consent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Access / Participation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Integrity / Security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Enforcement / Redress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54840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FTC’s Regulatory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Unfair practices</a:t>
            </a:r>
          </a:p>
          <a:p>
            <a:pPr lvl="1"/>
            <a:r>
              <a:rPr lang="en-US" dirty="0"/>
              <a:t>Injure consumer</a:t>
            </a:r>
          </a:p>
          <a:p>
            <a:pPr lvl="1"/>
            <a:r>
              <a:rPr lang="en-US" dirty="0"/>
              <a:t>Violate established policy</a:t>
            </a:r>
          </a:p>
          <a:p>
            <a:pPr lvl="1"/>
            <a:r>
              <a:rPr lang="en-US" dirty="0"/>
              <a:t>Unethical</a:t>
            </a:r>
          </a:p>
          <a:p>
            <a:r>
              <a:rPr lang="en-US" b="1" dirty="0"/>
              <a:t>Deceptive practices</a:t>
            </a:r>
          </a:p>
          <a:p>
            <a:pPr lvl="1"/>
            <a:r>
              <a:rPr lang="en-US" dirty="0"/>
              <a:t>Mislead consumer</a:t>
            </a:r>
          </a:p>
          <a:p>
            <a:pPr lvl="1"/>
            <a:r>
              <a:rPr lang="en-US" dirty="0"/>
              <a:t>Differ from reasonable consumer expectations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169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DB1D22D3-5AEE-794A-82C0-D0D41F7B1DFA}"/>
              </a:ext>
            </a:extLst>
          </p:cNvPr>
          <p:cNvGrpSpPr/>
          <p:nvPr/>
        </p:nvGrpSpPr>
        <p:grpSpPr>
          <a:xfrm>
            <a:off x="9122679" y="3002415"/>
            <a:ext cx="2379873" cy="1833912"/>
            <a:chOff x="2537460" y="1444323"/>
            <a:chExt cx="2240280" cy="933120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59DF56E-FE57-404E-8806-D30513B2543D}"/>
                </a:ext>
              </a:extLst>
            </p:cNvPr>
            <p:cNvSpPr/>
            <p:nvPr/>
          </p:nvSpPr>
          <p:spPr>
            <a:xfrm>
              <a:off x="2537460" y="1444323"/>
              <a:ext cx="2240280" cy="3906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Deployment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CEEEEE2C-0977-EC4D-BEC7-365444A81747}"/>
                </a:ext>
              </a:extLst>
            </p:cNvPr>
            <p:cNvSpPr/>
            <p:nvPr/>
          </p:nvSpPr>
          <p:spPr>
            <a:xfrm>
              <a:off x="2537460" y="1834987"/>
              <a:ext cx="2240280" cy="54245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Performance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Evasion and attacks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Model drift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Impact on stakeholders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47CE830-0AE7-DE42-92D2-A882C95A4293}"/>
              </a:ext>
            </a:extLst>
          </p:cNvPr>
          <p:cNvGrpSpPr/>
          <p:nvPr/>
        </p:nvGrpSpPr>
        <p:grpSpPr>
          <a:xfrm>
            <a:off x="6174260" y="3019324"/>
            <a:ext cx="2921916" cy="1837944"/>
            <a:chOff x="6174260" y="3019324"/>
            <a:chExt cx="2921916" cy="1837944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F180C12-516B-044D-B995-07D8CF2CCC0A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DCFDDA26-FDF5-B24D-94FF-EB63828FC749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Modeling</a:t>
                </a: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8865AEB1-5E0A-4D4C-B98B-F3743B7C855F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Efficiency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Accuracy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Interpretability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Adversarial resistance</a:t>
                </a:r>
              </a:p>
            </p:txBody>
          </p:sp>
        </p:grpSp>
        <p:sp>
          <p:nvSpPr>
            <p:cNvPr id="82" name="Right Arrow 81">
              <a:extLst>
                <a:ext uri="{FF2B5EF4-FFF2-40B4-BE49-F238E27FC236}">
                  <a16:creationId xmlns:a16="http://schemas.microsoft.com/office/drawing/2014/main" id="{7529465F-E85B-3349-B4DA-A88F90BE5EB0}"/>
                </a:ext>
              </a:extLst>
            </p:cNvPr>
            <p:cNvSpPr/>
            <p:nvPr/>
          </p:nvSpPr>
          <p:spPr>
            <a:xfrm>
              <a:off x="8771482" y="3831748"/>
              <a:ext cx="324694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6A190AC4-281E-D142-85A7-0EB42BD83FEC}"/>
              </a:ext>
            </a:extLst>
          </p:cNvPr>
          <p:cNvGrpSpPr/>
          <p:nvPr/>
        </p:nvGrpSpPr>
        <p:grpSpPr>
          <a:xfrm>
            <a:off x="2119973" y="157291"/>
            <a:ext cx="2823827" cy="1379266"/>
            <a:chOff x="2119973" y="316759"/>
            <a:chExt cx="2823827" cy="1833908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76246E91-D086-6648-96C3-70B2B82841FF}"/>
                </a:ext>
              </a:extLst>
            </p:cNvPr>
            <p:cNvSpPr/>
            <p:nvPr/>
          </p:nvSpPr>
          <p:spPr>
            <a:xfrm>
              <a:off x="2119974" y="316759"/>
              <a:ext cx="2823826" cy="747324"/>
            </a:xfrm>
            <a:prstGeom prst="rect">
              <a:avLst/>
            </a:prstGeom>
            <a:solidFill>
              <a:srgbClr val="002B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Adversaries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95C43885-E05D-8642-A476-796414EB713D}"/>
                </a:ext>
              </a:extLst>
            </p:cNvPr>
            <p:cNvSpPr/>
            <p:nvPr/>
          </p:nvSpPr>
          <p:spPr>
            <a:xfrm>
              <a:off x="2119973" y="1064082"/>
              <a:ext cx="2823826" cy="10865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Attacker’s goals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Attacker’s capabilities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Robustness of model/feature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B14134E-AF4E-2E4B-9F47-945123EF3318}"/>
              </a:ext>
            </a:extLst>
          </p:cNvPr>
          <p:cNvGrpSpPr/>
          <p:nvPr/>
        </p:nvGrpSpPr>
        <p:grpSpPr>
          <a:xfrm>
            <a:off x="7413333" y="157291"/>
            <a:ext cx="2823827" cy="1379266"/>
            <a:chOff x="7413333" y="398039"/>
            <a:chExt cx="2823827" cy="1833908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AB25FFB-3797-D444-975A-94C1B00EB8A8}"/>
                </a:ext>
              </a:extLst>
            </p:cNvPr>
            <p:cNvSpPr/>
            <p:nvPr/>
          </p:nvSpPr>
          <p:spPr>
            <a:xfrm>
              <a:off x="7413334" y="398039"/>
              <a:ext cx="2823826" cy="747324"/>
            </a:xfrm>
            <a:prstGeom prst="rect">
              <a:avLst/>
            </a:prstGeom>
            <a:solidFill>
              <a:srgbClr val="002B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Ethics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E1CA3BB-7A9C-F342-97ED-07D5D0D09BB6}"/>
                </a:ext>
              </a:extLst>
            </p:cNvPr>
            <p:cNvSpPr/>
            <p:nvPr/>
          </p:nvSpPr>
          <p:spPr>
            <a:xfrm>
              <a:off x="7413333" y="1145362"/>
              <a:ext cx="2823826" cy="10865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Privacy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Fairness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Transparency</a:t>
              </a: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78BA6C8E-4BE4-0147-A59D-1F298C038C84}"/>
              </a:ext>
            </a:extLst>
          </p:cNvPr>
          <p:cNvSpPr txBox="1"/>
          <p:nvPr/>
        </p:nvSpPr>
        <p:spPr>
          <a:xfrm>
            <a:off x="8252821" y="190762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4</a:t>
            </a:r>
          </a:p>
        </p:txBody>
      </p:sp>
      <p:sp>
        <p:nvSpPr>
          <p:cNvPr id="92" name="Right Brace 91">
            <a:extLst>
              <a:ext uri="{FF2B5EF4-FFF2-40B4-BE49-F238E27FC236}">
                <a16:creationId xmlns:a16="http://schemas.microsoft.com/office/drawing/2014/main" id="{6D230133-D554-E14C-89AB-7A5F4D90B9DA}"/>
              </a:ext>
            </a:extLst>
          </p:cNvPr>
          <p:cNvSpPr/>
          <p:nvPr/>
        </p:nvSpPr>
        <p:spPr>
          <a:xfrm rot="5400000">
            <a:off x="8677878" y="370022"/>
            <a:ext cx="274320" cy="274320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44B2850-F1B8-A14F-ABA2-636346672794}"/>
              </a:ext>
            </a:extLst>
          </p:cNvPr>
          <p:cNvSpPr txBox="1"/>
          <p:nvPr/>
        </p:nvSpPr>
        <p:spPr>
          <a:xfrm>
            <a:off x="2720032" y="1900999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Modules 2 – 4</a:t>
            </a:r>
          </a:p>
        </p:txBody>
      </p:sp>
      <p:sp>
        <p:nvSpPr>
          <p:cNvPr id="94" name="Right Brace 93">
            <a:extLst>
              <a:ext uri="{FF2B5EF4-FFF2-40B4-BE49-F238E27FC236}">
                <a16:creationId xmlns:a16="http://schemas.microsoft.com/office/drawing/2014/main" id="{A96CE794-0550-4841-A668-1E48C4800572}"/>
              </a:ext>
            </a:extLst>
          </p:cNvPr>
          <p:cNvSpPr/>
          <p:nvPr/>
        </p:nvSpPr>
        <p:spPr>
          <a:xfrm rot="5400000">
            <a:off x="3396880" y="363397"/>
            <a:ext cx="274320" cy="274320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E1BA7C9-F2E1-B542-ACF4-5EE8B2A0B006}"/>
              </a:ext>
            </a:extLst>
          </p:cNvPr>
          <p:cNvSpPr txBox="1"/>
          <p:nvPr/>
        </p:nvSpPr>
        <p:spPr>
          <a:xfrm>
            <a:off x="5317465" y="521404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3</a:t>
            </a:r>
          </a:p>
        </p:txBody>
      </p:sp>
      <p:sp>
        <p:nvSpPr>
          <p:cNvPr id="96" name="Right Brace 95">
            <a:extLst>
              <a:ext uri="{FF2B5EF4-FFF2-40B4-BE49-F238E27FC236}">
                <a16:creationId xmlns:a16="http://schemas.microsoft.com/office/drawing/2014/main" id="{4EEDDEBC-D338-6647-A00D-72D190971090}"/>
              </a:ext>
            </a:extLst>
          </p:cNvPr>
          <p:cNvSpPr/>
          <p:nvPr/>
        </p:nvSpPr>
        <p:spPr>
          <a:xfrm rot="5400000">
            <a:off x="5748284" y="2409998"/>
            <a:ext cx="274320" cy="5276088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7" name="Arrow: Bent 7">
            <a:extLst>
              <a:ext uri="{FF2B5EF4-FFF2-40B4-BE49-F238E27FC236}">
                <a16:creationId xmlns:a16="http://schemas.microsoft.com/office/drawing/2014/main" id="{A36B21A3-F68E-4846-B1DD-1C4673398873}"/>
              </a:ext>
            </a:extLst>
          </p:cNvPr>
          <p:cNvSpPr/>
          <p:nvPr/>
        </p:nvSpPr>
        <p:spPr>
          <a:xfrm rot="5400000">
            <a:off x="11074872" y="4349213"/>
            <a:ext cx="1399032" cy="51717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8" name="Arrow: Bent 56">
            <a:extLst>
              <a:ext uri="{FF2B5EF4-FFF2-40B4-BE49-F238E27FC236}">
                <a16:creationId xmlns:a16="http://schemas.microsoft.com/office/drawing/2014/main" id="{70A4A42A-83E3-DA4E-85E2-0492BC52FD28}"/>
              </a:ext>
            </a:extLst>
          </p:cNvPr>
          <p:cNvSpPr/>
          <p:nvPr/>
        </p:nvSpPr>
        <p:spPr>
          <a:xfrm rot="10800000">
            <a:off x="1909428" y="5393638"/>
            <a:ext cx="10058400" cy="51717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60418BF-964A-AE4A-B98B-4EB24B980530}"/>
              </a:ext>
            </a:extLst>
          </p:cNvPr>
          <p:cNvGrpSpPr/>
          <p:nvPr/>
        </p:nvGrpSpPr>
        <p:grpSpPr>
          <a:xfrm>
            <a:off x="3225650" y="3019324"/>
            <a:ext cx="2731600" cy="1837944"/>
            <a:chOff x="6174260" y="3019324"/>
            <a:chExt cx="2731600" cy="1837944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1FC1B7E3-D39F-5748-9843-9D2EF4BDC192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D9F3354-2D9A-A64D-A741-776A2FF722BA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Representation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F284367-0F5D-9D46-A693-333D997C0349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cleaning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Missing data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Feature selection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Consider fairness</a:t>
                </a:r>
              </a:p>
            </p:txBody>
          </p:sp>
        </p:grpSp>
        <p:sp>
          <p:nvSpPr>
            <p:cNvPr id="101" name="Right Arrow 41">
              <a:extLst>
                <a:ext uri="{FF2B5EF4-FFF2-40B4-BE49-F238E27FC236}">
                  <a16:creationId xmlns:a16="http://schemas.microsoft.com/office/drawing/2014/main" id="{A5D754ED-D74A-1B46-A3D0-61B5C2AB8942}"/>
                </a:ext>
              </a:extLst>
            </p:cNvPr>
            <p:cNvSpPr/>
            <p:nvPr/>
          </p:nvSpPr>
          <p:spPr>
            <a:xfrm>
              <a:off x="8554674" y="3831748"/>
              <a:ext cx="351186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B7A915A-F171-474A-BB4D-E48FEC3425B4}"/>
              </a:ext>
            </a:extLst>
          </p:cNvPr>
          <p:cNvGrpSpPr/>
          <p:nvPr/>
        </p:nvGrpSpPr>
        <p:grpSpPr>
          <a:xfrm>
            <a:off x="277036" y="3019324"/>
            <a:ext cx="2921916" cy="1837944"/>
            <a:chOff x="6174260" y="3019324"/>
            <a:chExt cx="2921916" cy="1837944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B5840AD-4ADE-3B4B-B6D6-E763977C6DE7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0349BEB7-B498-8843-9A70-9709DEE53DBC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Identify Goals &amp; Collect Data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919F090-A984-3643-9ED9-B4935CAB3C55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Pinpoint needs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acquisition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labeling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exploration</a:t>
                </a:r>
              </a:p>
            </p:txBody>
          </p:sp>
        </p:grpSp>
        <p:sp>
          <p:nvSpPr>
            <p:cNvPr id="106" name="Right Arrow 41">
              <a:extLst>
                <a:ext uri="{FF2B5EF4-FFF2-40B4-BE49-F238E27FC236}">
                  <a16:creationId xmlns:a16="http://schemas.microsoft.com/office/drawing/2014/main" id="{8B75A199-98E2-B143-A0FB-CB7FE1AC7C40}"/>
                </a:ext>
              </a:extLst>
            </p:cNvPr>
            <p:cNvSpPr/>
            <p:nvPr/>
          </p:nvSpPr>
          <p:spPr>
            <a:xfrm>
              <a:off x="8554674" y="3831748"/>
              <a:ext cx="541502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9A934E96-463A-0440-A42D-F97DC15561CB}"/>
              </a:ext>
            </a:extLst>
          </p:cNvPr>
          <p:cNvSpPr txBox="1"/>
          <p:nvPr/>
        </p:nvSpPr>
        <p:spPr>
          <a:xfrm>
            <a:off x="6795077" y="230519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1</a:t>
            </a:r>
          </a:p>
        </p:txBody>
      </p:sp>
      <p:sp>
        <p:nvSpPr>
          <p:cNvPr id="110" name="Right Brace 109">
            <a:extLst>
              <a:ext uri="{FF2B5EF4-FFF2-40B4-BE49-F238E27FC236}">
                <a16:creationId xmlns:a16="http://schemas.microsoft.com/office/drawing/2014/main" id="{254D9A82-629B-A248-A0BE-A7D5433691F6}"/>
              </a:ext>
            </a:extLst>
          </p:cNvPr>
          <p:cNvSpPr/>
          <p:nvPr/>
        </p:nvSpPr>
        <p:spPr>
          <a:xfrm rot="-5400000">
            <a:off x="7227092" y="1675696"/>
            <a:ext cx="274320" cy="233172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A0FE001-436E-ED4F-98EB-8778FA9AAE34}"/>
              </a:ext>
            </a:extLst>
          </p:cNvPr>
          <p:cNvSpPr txBox="1"/>
          <p:nvPr/>
        </p:nvSpPr>
        <p:spPr>
          <a:xfrm>
            <a:off x="2368853" y="230519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2</a:t>
            </a:r>
          </a:p>
        </p:txBody>
      </p:sp>
      <p:sp>
        <p:nvSpPr>
          <p:cNvPr id="112" name="Right Brace 111">
            <a:extLst>
              <a:ext uri="{FF2B5EF4-FFF2-40B4-BE49-F238E27FC236}">
                <a16:creationId xmlns:a16="http://schemas.microsoft.com/office/drawing/2014/main" id="{44924311-BD86-D840-BB22-6D984C9E88C2}"/>
              </a:ext>
            </a:extLst>
          </p:cNvPr>
          <p:cNvSpPr/>
          <p:nvPr/>
        </p:nvSpPr>
        <p:spPr>
          <a:xfrm rot="-5400000">
            <a:off x="2799672" y="203511"/>
            <a:ext cx="274320" cy="5276088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3" name="Arrow: Bent 74">
            <a:extLst>
              <a:ext uri="{FF2B5EF4-FFF2-40B4-BE49-F238E27FC236}">
                <a16:creationId xmlns:a16="http://schemas.microsoft.com/office/drawing/2014/main" id="{5E9E6031-7562-FE4A-9614-5C0B0B71C442}"/>
              </a:ext>
            </a:extLst>
          </p:cNvPr>
          <p:cNvSpPr/>
          <p:nvPr/>
        </p:nvSpPr>
        <p:spPr>
          <a:xfrm rot="16200000">
            <a:off x="1098783" y="5103364"/>
            <a:ext cx="960120" cy="52120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06A7E67-1463-4B8A-ADF1-9E23CEF7D86E}"/>
              </a:ext>
            </a:extLst>
          </p:cNvPr>
          <p:cNvSpPr/>
          <p:nvPr/>
        </p:nvSpPr>
        <p:spPr>
          <a:xfrm>
            <a:off x="7332956" y="97648"/>
            <a:ext cx="2982896" cy="212948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2219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DB1D22D3-5AEE-794A-82C0-D0D41F7B1DFA}"/>
              </a:ext>
            </a:extLst>
          </p:cNvPr>
          <p:cNvGrpSpPr/>
          <p:nvPr/>
        </p:nvGrpSpPr>
        <p:grpSpPr>
          <a:xfrm>
            <a:off x="9122679" y="3002415"/>
            <a:ext cx="2379873" cy="1833912"/>
            <a:chOff x="2537460" y="1444323"/>
            <a:chExt cx="2240280" cy="933120"/>
          </a:xfrm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159DF56E-FE57-404E-8806-D30513B2543D}"/>
                </a:ext>
              </a:extLst>
            </p:cNvPr>
            <p:cNvSpPr/>
            <p:nvPr/>
          </p:nvSpPr>
          <p:spPr>
            <a:xfrm>
              <a:off x="2537460" y="1444323"/>
              <a:ext cx="2240280" cy="3906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Deployment</a:t>
              </a: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CEEEEE2C-0977-EC4D-BEC7-365444A81747}"/>
                </a:ext>
              </a:extLst>
            </p:cNvPr>
            <p:cNvSpPr/>
            <p:nvPr/>
          </p:nvSpPr>
          <p:spPr>
            <a:xfrm>
              <a:off x="2537460" y="1834987"/>
              <a:ext cx="2240280" cy="54245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Performance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Evasion and attacks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Model drift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Impact on stakeholders</a:t>
              </a: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47CE830-0AE7-DE42-92D2-A882C95A4293}"/>
              </a:ext>
            </a:extLst>
          </p:cNvPr>
          <p:cNvGrpSpPr/>
          <p:nvPr/>
        </p:nvGrpSpPr>
        <p:grpSpPr>
          <a:xfrm>
            <a:off x="6174260" y="3019324"/>
            <a:ext cx="2921916" cy="1837944"/>
            <a:chOff x="6174260" y="3019324"/>
            <a:chExt cx="2921916" cy="1837944"/>
          </a:xfrm>
        </p:grpSpPr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CF180C12-516B-044D-B995-07D8CF2CCC0A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DCFDDA26-FDF5-B24D-94FF-EB63828FC749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Modeling</a:t>
                </a: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8865AEB1-5E0A-4D4C-B98B-F3743B7C855F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Efficiency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Accuracy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Interpretability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Adversarial resistance</a:t>
                </a:r>
              </a:p>
            </p:txBody>
          </p:sp>
        </p:grpSp>
        <p:sp>
          <p:nvSpPr>
            <p:cNvPr id="82" name="Right Arrow 81">
              <a:extLst>
                <a:ext uri="{FF2B5EF4-FFF2-40B4-BE49-F238E27FC236}">
                  <a16:creationId xmlns:a16="http://schemas.microsoft.com/office/drawing/2014/main" id="{7529465F-E85B-3349-B4DA-A88F90BE5EB0}"/>
                </a:ext>
              </a:extLst>
            </p:cNvPr>
            <p:cNvSpPr/>
            <p:nvPr/>
          </p:nvSpPr>
          <p:spPr>
            <a:xfrm>
              <a:off x="8771482" y="3831748"/>
              <a:ext cx="324694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6A190AC4-281E-D142-85A7-0EB42BD83FEC}"/>
              </a:ext>
            </a:extLst>
          </p:cNvPr>
          <p:cNvGrpSpPr/>
          <p:nvPr/>
        </p:nvGrpSpPr>
        <p:grpSpPr>
          <a:xfrm>
            <a:off x="2119973" y="157291"/>
            <a:ext cx="2823827" cy="1379266"/>
            <a:chOff x="2119973" y="316759"/>
            <a:chExt cx="2823827" cy="1833908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76246E91-D086-6648-96C3-70B2B82841FF}"/>
                </a:ext>
              </a:extLst>
            </p:cNvPr>
            <p:cNvSpPr/>
            <p:nvPr/>
          </p:nvSpPr>
          <p:spPr>
            <a:xfrm>
              <a:off x="2119974" y="316759"/>
              <a:ext cx="2823826" cy="747324"/>
            </a:xfrm>
            <a:prstGeom prst="rect">
              <a:avLst/>
            </a:prstGeom>
            <a:solidFill>
              <a:srgbClr val="002B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Adversaries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95C43885-E05D-8642-A476-796414EB713D}"/>
                </a:ext>
              </a:extLst>
            </p:cNvPr>
            <p:cNvSpPr/>
            <p:nvPr/>
          </p:nvSpPr>
          <p:spPr>
            <a:xfrm>
              <a:off x="2119973" y="1064082"/>
              <a:ext cx="2823826" cy="10865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Attacker’s goals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Attacker’s capabilities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Robustness of model/feature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6B14134E-AF4E-2E4B-9F47-945123EF3318}"/>
              </a:ext>
            </a:extLst>
          </p:cNvPr>
          <p:cNvGrpSpPr/>
          <p:nvPr/>
        </p:nvGrpSpPr>
        <p:grpSpPr>
          <a:xfrm>
            <a:off x="7413333" y="157291"/>
            <a:ext cx="2823827" cy="1379266"/>
            <a:chOff x="7413333" y="398039"/>
            <a:chExt cx="2823827" cy="1833908"/>
          </a:xfrm>
        </p:grpSpPr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8AB25FFB-3797-D444-975A-94C1B00EB8A8}"/>
                </a:ext>
              </a:extLst>
            </p:cNvPr>
            <p:cNvSpPr/>
            <p:nvPr/>
          </p:nvSpPr>
          <p:spPr>
            <a:xfrm>
              <a:off x="7413334" y="398039"/>
              <a:ext cx="2823826" cy="747324"/>
            </a:xfrm>
            <a:prstGeom prst="rect">
              <a:avLst/>
            </a:prstGeom>
            <a:solidFill>
              <a:srgbClr val="002B3B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Ethics</a:t>
              </a: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FE1CA3BB-7A9C-F342-97ED-07D5D0D09BB6}"/>
                </a:ext>
              </a:extLst>
            </p:cNvPr>
            <p:cNvSpPr/>
            <p:nvPr/>
          </p:nvSpPr>
          <p:spPr>
            <a:xfrm>
              <a:off x="7413333" y="1145362"/>
              <a:ext cx="2823826" cy="10865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Privacy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Fairness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D8D9D8">
                      <a:lumMod val="75000"/>
                    </a:srgbClr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Transparency</a:t>
              </a: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78BA6C8E-4BE4-0147-A59D-1F298C038C84}"/>
              </a:ext>
            </a:extLst>
          </p:cNvPr>
          <p:cNvSpPr txBox="1"/>
          <p:nvPr/>
        </p:nvSpPr>
        <p:spPr>
          <a:xfrm>
            <a:off x="8252821" y="190762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4</a:t>
            </a:r>
          </a:p>
        </p:txBody>
      </p:sp>
      <p:sp>
        <p:nvSpPr>
          <p:cNvPr id="92" name="Right Brace 91">
            <a:extLst>
              <a:ext uri="{FF2B5EF4-FFF2-40B4-BE49-F238E27FC236}">
                <a16:creationId xmlns:a16="http://schemas.microsoft.com/office/drawing/2014/main" id="{6D230133-D554-E14C-89AB-7A5F4D90B9DA}"/>
              </a:ext>
            </a:extLst>
          </p:cNvPr>
          <p:cNvSpPr/>
          <p:nvPr/>
        </p:nvSpPr>
        <p:spPr>
          <a:xfrm rot="5400000">
            <a:off x="8677878" y="370022"/>
            <a:ext cx="274320" cy="274320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844B2850-F1B8-A14F-ABA2-636346672794}"/>
              </a:ext>
            </a:extLst>
          </p:cNvPr>
          <p:cNvSpPr txBox="1"/>
          <p:nvPr/>
        </p:nvSpPr>
        <p:spPr>
          <a:xfrm>
            <a:off x="2720032" y="1900999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Modules 2 – 4</a:t>
            </a:r>
          </a:p>
        </p:txBody>
      </p:sp>
      <p:sp>
        <p:nvSpPr>
          <p:cNvPr id="94" name="Right Brace 93">
            <a:extLst>
              <a:ext uri="{FF2B5EF4-FFF2-40B4-BE49-F238E27FC236}">
                <a16:creationId xmlns:a16="http://schemas.microsoft.com/office/drawing/2014/main" id="{A96CE794-0550-4841-A668-1E48C4800572}"/>
              </a:ext>
            </a:extLst>
          </p:cNvPr>
          <p:cNvSpPr/>
          <p:nvPr/>
        </p:nvSpPr>
        <p:spPr>
          <a:xfrm rot="5400000">
            <a:off x="3396880" y="363397"/>
            <a:ext cx="274320" cy="274320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E1BA7C9-F2E1-B542-ACF4-5EE8B2A0B006}"/>
              </a:ext>
            </a:extLst>
          </p:cNvPr>
          <p:cNvSpPr txBox="1"/>
          <p:nvPr/>
        </p:nvSpPr>
        <p:spPr>
          <a:xfrm>
            <a:off x="5317465" y="521404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3</a:t>
            </a:r>
          </a:p>
        </p:txBody>
      </p:sp>
      <p:sp>
        <p:nvSpPr>
          <p:cNvPr id="96" name="Right Brace 95">
            <a:extLst>
              <a:ext uri="{FF2B5EF4-FFF2-40B4-BE49-F238E27FC236}">
                <a16:creationId xmlns:a16="http://schemas.microsoft.com/office/drawing/2014/main" id="{4EEDDEBC-D338-6647-A00D-72D190971090}"/>
              </a:ext>
            </a:extLst>
          </p:cNvPr>
          <p:cNvSpPr/>
          <p:nvPr/>
        </p:nvSpPr>
        <p:spPr>
          <a:xfrm rot="5400000">
            <a:off x="5748284" y="2409998"/>
            <a:ext cx="274320" cy="5276088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7" name="Arrow: Bent 7">
            <a:extLst>
              <a:ext uri="{FF2B5EF4-FFF2-40B4-BE49-F238E27FC236}">
                <a16:creationId xmlns:a16="http://schemas.microsoft.com/office/drawing/2014/main" id="{A36B21A3-F68E-4846-B1DD-1C4673398873}"/>
              </a:ext>
            </a:extLst>
          </p:cNvPr>
          <p:cNvSpPr/>
          <p:nvPr/>
        </p:nvSpPr>
        <p:spPr>
          <a:xfrm rot="5400000">
            <a:off x="11074872" y="4349213"/>
            <a:ext cx="1399032" cy="51717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8" name="Arrow: Bent 56">
            <a:extLst>
              <a:ext uri="{FF2B5EF4-FFF2-40B4-BE49-F238E27FC236}">
                <a16:creationId xmlns:a16="http://schemas.microsoft.com/office/drawing/2014/main" id="{70A4A42A-83E3-DA4E-85E2-0492BC52FD28}"/>
              </a:ext>
            </a:extLst>
          </p:cNvPr>
          <p:cNvSpPr/>
          <p:nvPr/>
        </p:nvSpPr>
        <p:spPr>
          <a:xfrm rot="10800000">
            <a:off x="1909428" y="5393638"/>
            <a:ext cx="10058400" cy="51717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660418BF-964A-AE4A-B98B-4EB24B980530}"/>
              </a:ext>
            </a:extLst>
          </p:cNvPr>
          <p:cNvGrpSpPr/>
          <p:nvPr/>
        </p:nvGrpSpPr>
        <p:grpSpPr>
          <a:xfrm>
            <a:off x="3225650" y="3019324"/>
            <a:ext cx="2731600" cy="1837944"/>
            <a:chOff x="6174260" y="3019324"/>
            <a:chExt cx="2731600" cy="1837944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1FC1B7E3-D39F-5748-9843-9D2EF4BDC192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5D9F3354-2D9A-A64D-A741-776A2FF722BA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Representation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F284367-0F5D-9D46-A693-333D997C0349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cleaning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Missing data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Feature selection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Consider fairness</a:t>
                </a:r>
              </a:p>
            </p:txBody>
          </p:sp>
        </p:grpSp>
        <p:sp>
          <p:nvSpPr>
            <p:cNvPr id="101" name="Right Arrow 41">
              <a:extLst>
                <a:ext uri="{FF2B5EF4-FFF2-40B4-BE49-F238E27FC236}">
                  <a16:creationId xmlns:a16="http://schemas.microsoft.com/office/drawing/2014/main" id="{A5D754ED-D74A-1B46-A3D0-61B5C2AB8942}"/>
                </a:ext>
              </a:extLst>
            </p:cNvPr>
            <p:cNvSpPr/>
            <p:nvPr/>
          </p:nvSpPr>
          <p:spPr>
            <a:xfrm>
              <a:off x="8554674" y="3831748"/>
              <a:ext cx="351186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8B7A915A-F171-474A-BB4D-E48FEC3425B4}"/>
              </a:ext>
            </a:extLst>
          </p:cNvPr>
          <p:cNvGrpSpPr/>
          <p:nvPr/>
        </p:nvGrpSpPr>
        <p:grpSpPr>
          <a:xfrm>
            <a:off x="277036" y="3019324"/>
            <a:ext cx="2921916" cy="1837944"/>
            <a:chOff x="6174260" y="3019324"/>
            <a:chExt cx="2921916" cy="1837944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DB5840AD-4ADE-3B4B-B6D6-E763977C6DE7}"/>
                </a:ext>
              </a:extLst>
            </p:cNvPr>
            <p:cNvGrpSpPr/>
            <p:nvPr/>
          </p:nvGrpSpPr>
          <p:grpSpPr>
            <a:xfrm>
              <a:off x="6174260" y="3019324"/>
              <a:ext cx="2379873" cy="1837944"/>
              <a:chOff x="2537460" y="1431001"/>
              <a:chExt cx="2240280" cy="1347250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0349BEB7-B498-8843-9A70-9709DEE53DBC}"/>
                  </a:ext>
                </a:extLst>
              </p:cNvPr>
              <p:cNvSpPr/>
              <p:nvPr/>
            </p:nvSpPr>
            <p:spPr>
              <a:xfrm>
                <a:off x="2537460" y="1431001"/>
                <a:ext cx="2240280" cy="55781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Identify Goals &amp; Collect Data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919F090-A984-3643-9ED9-B4935CAB3C55}"/>
                  </a:ext>
                </a:extLst>
              </p:cNvPr>
              <p:cNvSpPr/>
              <p:nvPr/>
            </p:nvSpPr>
            <p:spPr>
              <a:xfrm>
                <a:off x="2537460" y="1988821"/>
                <a:ext cx="2240280" cy="78943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Pinpoint needs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acquisition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labeling</a:t>
                </a:r>
              </a:p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D8D9D8">
                        <a:lumMod val="75000"/>
                      </a:srgbClr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Data exploration</a:t>
                </a:r>
              </a:p>
            </p:txBody>
          </p:sp>
        </p:grpSp>
        <p:sp>
          <p:nvSpPr>
            <p:cNvPr id="106" name="Right Arrow 41">
              <a:extLst>
                <a:ext uri="{FF2B5EF4-FFF2-40B4-BE49-F238E27FC236}">
                  <a16:creationId xmlns:a16="http://schemas.microsoft.com/office/drawing/2014/main" id="{8B75A199-98E2-B143-A0FB-CB7FE1AC7C40}"/>
                </a:ext>
              </a:extLst>
            </p:cNvPr>
            <p:cNvSpPr/>
            <p:nvPr/>
          </p:nvSpPr>
          <p:spPr>
            <a:xfrm>
              <a:off x="8554674" y="3831748"/>
              <a:ext cx="541502" cy="2926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sp>
        <p:nvSpPr>
          <p:cNvPr id="109" name="TextBox 108">
            <a:extLst>
              <a:ext uri="{FF2B5EF4-FFF2-40B4-BE49-F238E27FC236}">
                <a16:creationId xmlns:a16="http://schemas.microsoft.com/office/drawing/2014/main" id="{9A934E96-463A-0440-A42D-F97DC15561CB}"/>
              </a:ext>
            </a:extLst>
          </p:cNvPr>
          <p:cNvSpPr txBox="1"/>
          <p:nvPr/>
        </p:nvSpPr>
        <p:spPr>
          <a:xfrm>
            <a:off x="6795077" y="230519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1</a:t>
            </a:r>
          </a:p>
        </p:txBody>
      </p:sp>
      <p:sp>
        <p:nvSpPr>
          <p:cNvPr id="110" name="Right Brace 109">
            <a:extLst>
              <a:ext uri="{FF2B5EF4-FFF2-40B4-BE49-F238E27FC236}">
                <a16:creationId xmlns:a16="http://schemas.microsoft.com/office/drawing/2014/main" id="{254D9A82-629B-A248-A0BE-A7D5433691F6}"/>
              </a:ext>
            </a:extLst>
          </p:cNvPr>
          <p:cNvSpPr/>
          <p:nvPr/>
        </p:nvSpPr>
        <p:spPr>
          <a:xfrm rot="-5400000">
            <a:off x="7227092" y="1675696"/>
            <a:ext cx="274320" cy="2331720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A0FE001-436E-ED4F-98EB-8778FA9AAE34}"/>
              </a:ext>
            </a:extLst>
          </p:cNvPr>
          <p:cNvSpPr txBox="1"/>
          <p:nvPr/>
        </p:nvSpPr>
        <p:spPr>
          <a:xfrm>
            <a:off x="2368853" y="230519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Module 2</a:t>
            </a:r>
          </a:p>
        </p:txBody>
      </p:sp>
      <p:sp>
        <p:nvSpPr>
          <p:cNvPr id="112" name="Right Brace 111">
            <a:extLst>
              <a:ext uri="{FF2B5EF4-FFF2-40B4-BE49-F238E27FC236}">
                <a16:creationId xmlns:a16="http://schemas.microsoft.com/office/drawing/2014/main" id="{44924311-BD86-D840-BB22-6D984C9E88C2}"/>
              </a:ext>
            </a:extLst>
          </p:cNvPr>
          <p:cNvSpPr/>
          <p:nvPr/>
        </p:nvSpPr>
        <p:spPr>
          <a:xfrm rot="-5400000">
            <a:off x="2799672" y="203511"/>
            <a:ext cx="274320" cy="5276088"/>
          </a:xfrm>
          <a:prstGeom prst="rightBrace">
            <a:avLst/>
          </a:prstGeom>
          <a:ln w="31750" cap="flat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3" name="Arrow: Bent 74">
            <a:extLst>
              <a:ext uri="{FF2B5EF4-FFF2-40B4-BE49-F238E27FC236}">
                <a16:creationId xmlns:a16="http://schemas.microsoft.com/office/drawing/2014/main" id="{5E9E6031-7562-FE4A-9614-5C0B0B71C442}"/>
              </a:ext>
            </a:extLst>
          </p:cNvPr>
          <p:cNvSpPr/>
          <p:nvPr/>
        </p:nvSpPr>
        <p:spPr>
          <a:xfrm rot="16200000">
            <a:off x="1098783" y="5103364"/>
            <a:ext cx="960120" cy="521208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06A7E67-1463-4B8A-ADF1-9E23CEF7D86E}"/>
              </a:ext>
            </a:extLst>
          </p:cNvPr>
          <p:cNvSpPr/>
          <p:nvPr/>
        </p:nvSpPr>
        <p:spPr>
          <a:xfrm>
            <a:off x="140303" y="2906839"/>
            <a:ext cx="2650031" cy="212948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3930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BAE3F-225F-E54E-8145-ECACD7C37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is Hard to Define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23EAD-4ED8-3F43-8F36-E906632AC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“Privacy is a value so complex, so entangled in competing and contradictory dimensions, so engorged with various and distinct meanings, that I sometimes despair whether it can be usefully addressed at all.”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Robert C. Post, Three Concepts of Privacy, 89 Geo. L.J. 2087 (2001)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0826A1-E1B7-5743-A0FB-29635DC38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490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Defining Privacy</a:t>
            </a:r>
          </a:p>
        </p:txBody>
      </p:sp>
    </p:spTree>
    <p:extLst>
      <p:ext uri="{BB962C8B-B14F-4D97-AF65-F5344CB8AC3E}">
        <p14:creationId xmlns:p14="http://schemas.microsoft.com/office/powerpoint/2010/main" val="1507483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0"/>
            <a:ext cx="7340601" cy="1325563"/>
          </a:xfrm>
        </p:spPr>
        <p:txBody>
          <a:bodyPr/>
          <a:lstStyle/>
          <a:p>
            <a:r>
              <a:rPr lang="en-US" dirty="0"/>
              <a:t>The Right to Be Let Alone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Warren and Brandeis, Harvard Law Review, </a:t>
            </a:r>
            <a:r>
              <a:rPr lang="en-US" b="1" dirty="0">
                <a:solidFill>
                  <a:schemeClr val="tx2"/>
                </a:solidFill>
              </a:rPr>
              <a:t>1890</a:t>
            </a:r>
          </a:p>
          <a:p>
            <a:r>
              <a:rPr lang="en-US" dirty="0"/>
              <a:t>Spurred by photography in gossip pages about high society</a:t>
            </a:r>
          </a:p>
          <a:p>
            <a:r>
              <a:rPr lang="en-US" dirty="0"/>
              <a:t>Libel and slander are insufficient in considering only damage to reputation</a:t>
            </a:r>
          </a:p>
          <a:p>
            <a:pPr lvl="1"/>
            <a:r>
              <a:rPr lang="en-US" dirty="0"/>
              <a:t>The right to prevent, rather than profit from</a:t>
            </a:r>
            <a:r>
              <a:rPr lang="en-US"/>
              <a:t>, publication</a:t>
            </a:r>
          </a:p>
          <a:p>
            <a:r>
              <a:rPr lang="en-US"/>
              <a:t>Excludes topics of general interest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80811"/>
            <a:ext cx="2846832" cy="365125"/>
          </a:xfrm>
        </p:spPr>
        <p:txBody>
          <a:bodyPr/>
          <a:lstStyle/>
          <a:p>
            <a:fld id="{256CE055-ECFD-9048-9FD8-7E2D8656A4F7}" type="slidenum">
              <a:rPr lang="en-US" smtClean="0"/>
              <a:t>6</a:t>
            </a:fld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77901A2F-729A-459B-B743-0457F642AF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0751" t="13071" r="9325" b="6020"/>
          <a:stretch/>
        </p:blipFill>
        <p:spPr>
          <a:xfrm>
            <a:off x="8358811" y="99390"/>
            <a:ext cx="3694043" cy="592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829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as Control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Alan Westin, Privacy and Freedom, </a:t>
            </a:r>
            <a:r>
              <a:rPr lang="en-US" b="1" dirty="0">
                <a:solidFill>
                  <a:schemeClr val="tx2"/>
                </a:solidFill>
              </a:rPr>
              <a:t>1967</a:t>
            </a:r>
          </a:p>
          <a:p>
            <a:r>
              <a:rPr lang="en-US" dirty="0"/>
              <a:t>“Privacy is the claim of individuals, groups or institutions to determine for themselves when, how, and to what extent information about them is communicated to others”</a:t>
            </a:r>
          </a:p>
          <a:p>
            <a:r>
              <a:rPr lang="en-US" dirty="0"/>
              <a:t>“…personal adjustment process… balances the desire for privacy with the desire for disclosure and communication….”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7</a:t>
            </a:fld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C1C729A-C5DB-4DE6-B2D9-D3FF9EC360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3523" r="13523"/>
          <a:stretch/>
        </p:blipFill>
        <p:spPr>
          <a:xfrm>
            <a:off x="8178800" y="0"/>
            <a:ext cx="4013200" cy="600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438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Boundary Regulation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Irwin Altman, </a:t>
            </a:r>
            <a:r>
              <a:rPr lang="en-US" b="1" dirty="0">
                <a:solidFill>
                  <a:schemeClr val="tx2"/>
                </a:solidFill>
              </a:rPr>
              <a:t>1975</a:t>
            </a:r>
          </a:p>
          <a:p>
            <a:r>
              <a:rPr lang="en-US" dirty="0"/>
              <a:t>Privacy is a dialectic and dynamic process of </a:t>
            </a:r>
            <a:r>
              <a:rPr lang="en-US" b="1" dirty="0"/>
              <a:t>boundary regulation</a:t>
            </a:r>
          </a:p>
          <a:p>
            <a:r>
              <a:rPr lang="en-US" dirty="0"/>
              <a:t>Goal: optimize balance of privacy and social interaction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8</a:t>
            </a:fld>
            <a:endParaRPr lang="en-US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E3F432AF-59C1-4804-8564-B48C3BAEAE8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901" b="79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4007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A65815F-D02D-D745-9548-2E4C7EE0C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/>
          <a:p>
            <a:r>
              <a:rPr lang="en-US" dirty="0"/>
              <a:t>Balance Costs and Benefits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9AACB2-DC66-1542-BE44-B7C6D7CC2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3657"/>
            <a:ext cx="7099169" cy="43009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Sandra </a:t>
            </a:r>
            <a:r>
              <a:rPr lang="en-US" dirty="0" err="1">
                <a:solidFill>
                  <a:schemeClr val="tx2"/>
                </a:solidFill>
              </a:rPr>
              <a:t>Petronio</a:t>
            </a:r>
            <a:r>
              <a:rPr lang="en-US" dirty="0">
                <a:solidFill>
                  <a:schemeClr val="tx2"/>
                </a:solidFill>
              </a:rPr>
              <a:t>, </a:t>
            </a:r>
            <a:r>
              <a:rPr lang="en-US" b="1" dirty="0">
                <a:solidFill>
                  <a:schemeClr val="tx2"/>
                </a:solidFill>
              </a:rPr>
              <a:t>1991</a:t>
            </a:r>
          </a:p>
          <a:p>
            <a:r>
              <a:rPr lang="en-US" dirty="0"/>
              <a:t>Communication Privacy Management (CPM) Theory</a:t>
            </a:r>
          </a:p>
          <a:p>
            <a:r>
              <a:rPr lang="en-US" dirty="0"/>
              <a:t>Regulate boundaries based on perceived costs and benefits</a:t>
            </a:r>
          </a:p>
          <a:p>
            <a:r>
              <a:rPr lang="en-US" dirty="0"/>
              <a:t>Rule-based management is expected</a:t>
            </a:r>
          </a:p>
          <a:p>
            <a:r>
              <a:rPr lang="en-US" dirty="0"/>
              <a:t>Boundary turbulence related to clashing expectations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791FAA-AFA4-2B4F-84CD-0DC010B0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Picture Placeholder 7" descr="A person sitting in front of a book shelf&#10;&#10;Description automatically generated">
            <a:extLst>
              <a:ext uri="{FF2B5EF4-FFF2-40B4-BE49-F238E27FC236}">
                <a16:creationId xmlns:a16="http://schemas.microsoft.com/office/drawing/2014/main" id="{CA84259D-5510-4DB8-A932-AEB29AA328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6596" r="1659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30892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2162</TotalTime>
  <Words>573</Words>
  <Application>Microsoft Office PowerPoint</Application>
  <PresentationFormat>Widescreen</PresentationFormat>
  <Paragraphs>134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Adobe Garamond Pro</vt:lpstr>
      <vt:lpstr>Office Theme</vt:lpstr>
      <vt:lpstr>2_Office Theme</vt:lpstr>
      <vt:lpstr>1_Office Theme</vt:lpstr>
      <vt:lpstr>PowerPoint Presentation</vt:lpstr>
      <vt:lpstr>PowerPoint Presentation</vt:lpstr>
      <vt:lpstr>PowerPoint Presentation</vt:lpstr>
      <vt:lpstr>Privacy is Hard to Define</vt:lpstr>
      <vt:lpstr>Defining Privacy</vt:lpstr>
      <vt:lpstr>The Right to Be Let Alone</vt:lpstr>
      <vt:lpstr>Privacy as Control</vt:lpstr>
      <vt:lpstr>Boundary Regulation</vt:lpstr>
      <vt:lpstr>Balance Costs and Benefits</vt:lpstr>
      <vt:lpstr>Contextual Integrity</vt:lpstr>
      <vt:lpstr>Business Applications</vt:lpstr>
      <vt:lpstr>Applying Privacy to Cybersecurity ML</vt:lpstr>
      <vt:lpstr>Privacy Regulation &amp; LAW</vt:lpstr>
      <vt:lpstr>Fair Information Practice Principles (FIPPs)</vt:lpstr>
      <vt:lpstr>FTC’s Regulatory 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Blase Ur</cp:lastModifiedBy>
  <cp:revision>103</cp:revision>
  <cp:lastPrinted>2019-10-22T16:35:22Z</cp:lastPrinted>
  <dcterms:created xsi:type="dcterms:W3CDTF">2019-10-07T15:32:39Z</dcterms:created>
  <dcterms:modified xsi:type="dcterms:W3CDTF">2021-04-09T18:19:00Z</dcterms:modified>
</cp:coreProperties>
</file>

<file path=docProps/thumbnail.jpeg>
</file>